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1" r:id="rId10"/>
    <p:sldId id="262" r:id="rId11"/>
    <p:sldId id="269" r:id="rId12"/>
    <p:sldId id="260" r:id="rId13"/>
    <p:sldId id="264" r:id="rId14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33CC33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6" autoAdjust="0"/>
  </p:normalViewPr>
  <p:slideViewPr>
    <p:cSldViewPr>
      <p:cViewPr>
        <p:scale>
          <a:sx n="75" d="100"/>
          <a:sy n="75" d="100"/>
        </p:scale>
        <p:origin x="-3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5D407B-7EBA-4558-B095-DE873CD690EC}" type="datetimeFigureOut">
              <a:rPr lang="ru-RU"/>
              <a:pPr>
                <a:defRPr/>
              </a:pPr>
              <a:t>19.07.2013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352308-A771-442F-931D-2F4A39D0F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8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fld id="{D5DB5941-F0AD-4F9E-8C4E-8B1DEF9D145F}" type="datetimeFigureOut">
              <a:rPr lang="ru-RU"/>
              <a:pPr>
                <a:defRPr/>
              </a:pPr>
              <a:t>19.07.2013</a:t>
            </a:fld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fld id="{596F747D-7917-4CEB-ACC9-C533867DF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52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7772400" cy="1470025"/>
          </a:xfrm>
        </p:spPr>
        <p:txBody>
          <a:bodyPr/>
          <a:lstStyle>
            <a:lvl1pPr algn="l">
              <a:defRPr sz="2800" b="1" i="0" cap="all" baseline="0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80" y="3124200"/>
            <a:ext cx="6400800" cy="1752600"/>
          </a:xfrm>
        </p:spPr>
        <p:txBody>
          <a:bodyPr anchor="ctr"/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553200"/>
            <a:ext cx="2743200" cy="304800"/>
          </a:xfrm>
          <a:prstGeom prst="rect">
            <a:avLst/>
          </a:prstGeom>
          <a:solidFill>
            <a:srgbClr val="33CC33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spc="300" dirty="0" err="1">
                <a:solidFill>
                  <a:schemeClr val="bg1"/>
                </a:solidFill>
              </a:rPr>
              <a:t>ingredienty</a:t>
            </a:r>
            <a:r>
              <a:rPr lang="ru-RU" sz="1400" spc="300" dirty="0">
                <a:solidFill>
                  <a:schemeClr val="bg1"/>
                </a:solidFill>
              </a:rPr>
              <a:t>-</a:t>
            </a:r>
            <a:r>
              <a:rPr lang="en-US" sz="1400" spc="300" dirty="0" err="1">
                <a:solidFill>
                  <a:schemeClr val="bg1"/>
                </a:solidFill>
              </a:rPr>
              <a:t>razvitie</a:t>
            </a:r>
            <a:r>
              <a:rPr lang="ru-RU" sz="1400" spc="300" dirty="0">
                <a:solidFill>
                  <a:schemeClr val="bg1"/>
                </a:solidFill>
              </a:rPr>
              <a:t>.</a:t>
            </a:r>
            <a:r>
              <a:rPr lang="en-US" sz="1400" spc="300" dirty="0" err="1">
                <a:solidFill>
                  <a:schemeClr val="bg1"/>
                </a:solidFill>
              </a:rPr>
              <a:t>ru</a:t>
            </a:r>
            <a:endParaRPr lang="ru-RU" sz="1400" spc="300" dirty="0">
              <a:solidFill>
                <a:srgbClr val="00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6400800" cy="685800"/>
          </a:xfrm>
        </p:spPr>
        <p:txBody>
          <a:bodyPr/>
          <a:lstStyle>
            <a:lvl1pPr algn="l">
              <a:defRPr sz="2000" b="1" cap="all"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562600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E542-2477-4C1C-BCC6-44F15007B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6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90800" cy="722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457200" cy="30480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11814A-A76B-44A2-BA35-57D3F4693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2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52400" y="685800"/>
            <a:ext cx="8839200" cy="0"/>
          </a:xfrm>
          <a:prstGeom prst="line">
            <a:avLst/>
          </a:prstGeom>
          <a:noFill/>
          <a:ln w="28575" algn="ctr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ООО «Ингредиенты. Развитие»</a:t>
            </a:r>
            <a:endParaRPr lang="ru-RU" dirty="0" smtClean="0"/>
          </a:p>
        </p:txBody>
      </p:sp>
      <p:sp>
        <p:nvSpPr>
          <p:cNvPr id="409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73063" y="2590800"/>
            <a:ext cx="8466137" cy="1752600"/>
          </a:xfrm>
        </p:spPr>
        <p:txBody>
          <a:bodyPr/>
          <a:lstStyle/>
          <a:p>
            <a:pPr eaLnBrk="1" hangingPunct="1"/>
            <a:r>
              <a:rPr lang="ru-RU" dirty="0" smtClean="0"/>
              <a:t>ИНГРЕДИЕНТЫ ДЛЯ ПИЩЕВОЙ ПРОМЫШЛЕННОСТИ</a:t>
            </a: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0" y="61356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/>
              <a:t>Россия</a:t>
            </a:r>
          </a:p>
          <a:p>
            <a:pPr algn="ctr"/>
            <a:r>
              <a:rPr lang="ru-RU" sz="1200"/>
              <a:t>Санкт-Петербург</a:t>
            </a:r>
          </a:p>
          <a:p>
            <a:pPr algn="ctr"/>
            <a:r>
              <a:rPr lang="ru-RU" sz="1200"/>
              <a:t>2013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381000" y="1463933"/>
            <a:ext cx="85344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ru-RU" sz="2400" b="1" dirty="0"/>
              <a:t>ООО «Ингредиенты. Развитие» – официальный дилер с правом поставок по всей России таких компаний, как</a:t>
            </a:r>
            <a:r>
              <a:rPr lang="ru-RU" sz="2400" b="1" dirty="0" smtClean="0"/>
              <a:t>:</a:t>
            </a:r>
          </a:p>
          <a:p>
            <a:pPr algn="l"/>
            <a:endParaRPr lang="ru-RU" sz="1600" dirty="0" smtClean="0"/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</a:rPr>
              <a:t>Каргилл</a:t>
            </a:r>
            <a:r>
              <a:rPr lang="ru-RU" sz="2000" b="1" dirty="0" smtClean="0">
                <a:solidFill>
                  <a:srgbClr val="0070C0"/>
                </a:solidFill>
              </a:rPr>
              <a:t>» </a:t>
            </a:r>
            <a:r>
              <a:rPr lang="ru-RU" sz="2000" dirty="0" smtClean="0"/>
              <a:t>(Россия</a:t>
            </a:r>
            <a:r>
              <a:rPr lang="ru-RU" sz="2000" dirty="0"/>
              <a:t>) – международный концерн, является производителем и поставщиком пищевых, сельскохозяйственных, промышленных и финансовых продуктов и услуг по всему миру.</a:t>
            </a:r>
          </a:p>
          <a:p>
            <a:pPr algn="l"/>
            <a:endParaRPr lang="ru-RU" sz="1800" dirty="0"/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en-US" sz="2000" b="1" dirty="0" err="1" smtClean="0">
                <a:solidFill>
                  <a:srgbClr val="0070C0"/>
                </a:solidFill>
              </a:rPr>
              <a:t>Mikro-Technik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/>
              <a:t>(Германия</a:t>
            </a:r>
            <a:r>
              <a:rPr lang="ru-RU" sz="2000" dirty="0"/>
              <a:t>) – производитель </a:t>
            </a:r>
            <a:r>
              <a:rPr lang="ru-RU" sz="2000" dirty="0" smtClean="0"/>
              <a:t>высококачественной безопасной </a:t>
            </a:r>
            <a:r>
              <a:rPr lang="ru-RU" sz="2000" dirty="0"/>
              <a:t>продукции – растительных волокон. Также компания специализируется на разработке новых продуктов, удовлетворяющих растущий спрос рынка пищевых ингредиентов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33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cap="none" dirty="0" smtClean="0"/>
              <a:t>НАШИ ПОСТАВЩИКИ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cap="none" smtClean="0"/>
              <a:t>НАШИ ПОСТАВЩИКИ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686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sz="2000" b="1" dirty="0" smtClean="0"/>
              <a:t>ООО «Ингредиенты. Развитие» – официальный дилер с эксклюзивным правом продаж по СЗФО компании</a:t>
            </a:r>
          </a:p>
          <a:p>
            <a:pPr algn="l" eaLnBrk="1" hangingPunct="1"/>
            <a:endParaRPr lang="ru-RU" sz="1000" dirty="0"/>
          </a:p>
          <a:p>
            <a:pPr algn="l" eaLnBrk="1" hangingPunct="1"/>
            <a:r>
              <a:rPr lang="ru-RU" sz="1800" b="1" dirty="0" smtClean="0">
                <a:solidFill>
                  <a:srgbClr val="0070C0"/>
                </a:solidFill>
              </a:rPr>
              <a:t>«</a:t>
            </a:r>
            <a:r>
              <a:rPr lang="ru-RU" sz="1800" b="1" dirty="0" err="1" smtClean="0">
                <a:solidFill>
                  <a:srgbClr val="0070C0"/>
                </a:solidFill>
              </a:rPr>
              <a:t>Kerry</a:t>
            </a:r>
            <a:r>
              <a:rPr lang="ru-RU" sz="1800" b="1" dirty="0" smtClean="0">
                <a:solidFill>
                  <a:srgbClr val="0070C0"/>
                </a:solidFill>
              </a:rPr>
              <a:t>» </a:t>
            </a:r>
            <a:r>
              <a:rPr lang="ru-RU" sz="1800" dirty="0" smtClean="0"/>
              <a:t>– крупного производителя с представительствами во многих странах мира, 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и в России. Производит и поставляет широчайший ассортимент функциональных смесей, специй, ароматизаторов и др. пищевых ингредиентов по всему миру.</a:t>
            </a:r>
          </a:p>
          <a:p>
            <a:pPr algn="l" eaLnBrk="1" hangingPunct="1"/>
            <a:endParaRPr lang="ru-RU" sz="1800" dirty="0" smtClean="0"/>
          </a:p>
          <a:p>
            <a:pPr algn="l" eaLnBrk="1" hangingPunct="1"/>
            <a:endParaRPr lang="ru-RU" sz="1800" dirty="0" smtClean="0"/>
          </a:p>
          <a:p>
            <a:pPr algn="l" eaLnBrk="1" hangingPunct="1"/>
            <a:r>
              <a:rPr lang="ru-RU" sz="1800" dirty="0" smtClean="0"/>
              <a:t>Также наша компания тесно сотрудничает с </a:t>
            </a:r>
            <a:r>
              <a:rPr lang="ru-RU" sz="1800" b="1" dirty="0" smtClean="0"/>
              <a:t>крупнейшими производителями из Китая:</a:t>
            </a:r>
          </a:p>
          <a:p>
            <a:pPr algn="l" eaLnBrk="1" hangingPunct="1"/>
            <a:endParaRPr lang="ru-RU" sz="1000" dirty="0"/>
          </a:p>
          <a:p>
            <a:pPr algn="l" eaLnBrk="1" hangingPunct="1"/>
            <a:r>
              <a:rPr lang="en-US" sz="1800" b="1" dirty="0">
                <a:solidFill>
                  <a:srgbClr val="0070C0"/>
                </a:solidFill>
              </a:rPr>
              <a:t>Shandong </a:t>
            </a:r>
            <a:r>
              <a:rPr lang="en-US" sz="1800" b="1" dirty="0" err="1">
                <a:solidFill>
                  <a:srgbClr val="0070C0"/>
                </a:solidFill>
              </a:rPr>
              <a:t>Xiwang</a:t>
            </a:r>
            <a:r>
              <a:rPr lang="en-US" sz="1800" b="1" dirty="0">
                <a:solidFill>
                  <a:srgbClr val="0070C0"/>
                </a:solidFill>
              </a:rPr>
              <a:t> group co., Ltd. </a:t>
            </a:r>
            <a:r>
              <a:rPr lang="en-US" sz="1800" dirty="0"/>
              <a:t>– </a:t>
            </a:r>
            <a:r>
              <a:rPr lang="ru-RU" sz="1800" dirty="0" smtClean="0"/>
              <a:t>производители фруктозы</a:t>
            </a:r>
            <a:r>
              <a:rPr lang="ru-RU" sz="1800" dirty="0"/>
              <a:t>, глюкозы, </a:t>
            </a:r>
            <a:r>
              <a:rPr lang="ru-RU" sz="1800" dirty="0" err="1" smtClean="0"/>
              <a:t>мальтодекстрина</a:t>
            </a:r>
            <a:r>
              <a:rPr lang="ru-RU" sz="1800" dirty="0" smtClean="0"/>
              <a:t>;</a:t>
            </a:r>
          </a:p>
          <a:p>
            <a:pPr algn="l" eaLnBrk="1" hangingPunct="1"/>
            <a:endParaRPr lang="ru-RU" sz="1200" dirty="0" smtClean="0"/>
          </a:p>
          <a:p>
            <a:pPr algn="l" eaLnBrk="1" hangingPunct="1"/>
            <a:r>
              <a:rPr lang="en-US" sz="1800" b="1" dirty="0" err="1" smtClean="0">
                <a:solidFill>
                  <a:srgbClr val="0070C0"/>
                </a:solidFill>
              </a:rPr>
              <a:t>Fufeng</a:t>
            </a:r>
            <a:r>
              <a:rPr lang="en-US" sz="1800" b="1" dirty="0" smtClean="0">
                <a:solidFill>
                  <a:srgbClr val="0070C0"/>
                </a:solidFill>
              </a:rPr>
              <a:t> Group ltd. </a:t>
            </a:r>
            <a:r>
              <a:rPr lang="en-US" sz="1800" dirty="0" smtClean="0"/>
              <a:t>–</a:t>
            </a:r>
            <a:r>
              <a:rPr lang="ru-RU" sz="1800" dirty="0" smtClean="0"/>
              <a:t> поставщики </a:t>
            </a:r>
            <a:r>
              <a:rPr lang="ru-RU" sz="1800" dirty="0" err="1" smtClean="0"/>
              <a:t>глутамата</a:t>
            </a:r>
            <a:r>
              <a:rPr lang="ru-RU" sz="1800" dirty="0" smtClean="0"/>
              <a:t> натрия.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12_04_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63710"/>
            <a:ext cx="3505200" cy="298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228600" y="1317890"/>
            <a:ext cx="8686800" cy="2873110"/>
          </a:xfrm>
        </p:spPr>
        <p:txBody>
          <a:bodyPr/>
          <a:lstStyle/>
          <a:p>
            <a:pPr>
              <a:buClrTx/>
            </a:pPr>
            <a:r>
              <a:rPr lang="ru-RU" sz="2000" dirty="0" smtClean="0"/>
              <a:t>Длительный опыт работы на рынке – знание потребностей клиентов и предлагаемого </a:t>
            </a:r>
            <a:r>
              <a:rPr lang="ru-RU" sz="2000" dirty="0" smtClean="0"/>
              <a:t>продукта</a:t>
            </a:r>
          </a:p>
          <a:p>
            <a:pPr>
              <a:buClrTx/>
            </a:pPr>
            <a:endParaRPr lang="ru-RU" sz="1200" dirty="0" smtClean="0"/>
          </a:p>
          <a:p>
            <a:pPr>
              <a:buClrTx/>
            </a:pPr>
            <a:r>
              <a:rPr lang="ru-RU" sz="2000" dirty="0" smtClean="0"/>
              <a:t>Отлаженная система работы производства, отдела ВЭД, ОКК, отдела продаж и транспортного </a:t>
            </a:r>
            <a:r>
              <a:rPr lang="ru-RU" sz="2000" dirty="0" smtClean="0"/>
              <a:t>отдела</a:t>
            </a:r>
          </a:p>
          <a:p>
            <a:pPr>
              <a:buClrTx/>
            </a:pPr>
            <a:endParaRPr lang="en-US" sz="1200" dirty="0" smtClean="0"/>
          </a:p>
          <a:p>
            <a:pPr>
              <a:buClrTx/>
            </a:pPr>
            <a:r>
              <a:rPr lang="ru-RU" sz="2000" dirty="0" smtClean="0"/>
              <a:t>Высококвалифицированные менеджеры по продажам, владеющие оперативной информацией о наличии товаров на складе и сроках </a:t>
            </a:r>
            <a:r>
              <a:rPr lang="ru-RU" sz="2000" dirty="0" smtClean="0"/>
              <a:t>поставки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Наши преимущества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4283095"/>
            <a:ext cx="5257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000" dirty="0" smtClean="0"/>
              <a:t>Собственное производство и склад в Санкт-Петербурге</a:t>
            </a:r>
          </a:p>
          <a:p>
            <a:pPr algn="l"/>
            <a:endParaRPr lang="ru-RU" sz="1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dirty="0" smtClean="0"/>
              <a:t>Строгий контроль качества всей поставляемой продукции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28600" y="1385501"/>
            <a:ext cx="868680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ru-RU" altLang="zh-CN" b="1" dirty="0">
                <a:solidFill>
                  <a:srgbClr val="C00000"/>
                </a:solidFill>
              </a:rPr>
              <a:t>ООО «Ингредиенты. </a:t>
            </a:r>
            <a:r>
              <a:rPr lang="ru-RU" altLang="zh-CN" b="1" dirty="0" smtClean="0">
                <a:solidFill>
                  <a:srgbClr val="C00000"/>
                </a:solidFill>
              </a:rPr>
              <a:t>Развитие» -</a:t>
            </a:r>
          </a:p>
          <a:p>
            <a:pPr algn="l"/>
            <a:r>
              <a:rPr lang="ru-RU" altLang="zh-CN" sz="2400" b="1" dirty="0">
                <a:solidFill>
                  <a:srgbClr val="C00000"/>
                </a:solidFill>
              </a:rPr>
              <a:t>В</a:t>
            </a:r>
            <a:r>
              <a:rPr lang="ru-RU" altLang="zh-CN" sz="2400" b="1" dirty="0" smtClean="0">
                <a:solidFill>
                  <a:srgbClr val="C00000"/>
                </a:solidFill>
              </a:rPr>
              <a:t>аш </a:t>
            </a:r>
            <a:r>
              <a:rPr lang="ru-RU" altLang="zh-CN" sz="2400" b="1" dirty="0">
                <a:solidFill>
                  <a:srgbClr val="C00000"/>
                </a:solidFill>
              </a:rPr>
              <a:t>надежный </a:t>
            </a:r>
            <a:r>
              <a:rPr lang="ru-RU" altLang="zh-CN" sz="2400" b="1" dirty="0" smtClean="0">
                <a:solidFill>
                  <a:srgbClr val="C00000"/>
                </a:solidFill>
              </a:rPr>
              <a:t>поставщик</a:t>
            </a:r>
            <a:endParaRPr lang="ru-RU" altLang="zh-CN" sz="2400" b="1" dirty="0">
              <a:solidFill>
                <a:srgbClr val="C00000"/>
              </a:solidFill>
            </a:endParaRPr>
          </a:p>
          <a:p>
            <a:pPr algn="l"/>
            <a:endParaRPr lang="ru-RU" altLang="zh-CN" sz="2000" dirty="0"/>
          </a:p>
          <a:p>
            <a:pPr algn="l"/>
            <a:endParaRPr lang="ru-RU" altLang="zh-TW" sz="1800" dirty="0" smtClean="0">
              <a:ea typeface="新細明體" pitchFamily="18" charset="-120"/>
            </a:endParaRPr>
          </a:p>
          <a:p>
            <a:pPr algn="l"/>
            <a:endParaRPr lang="ru-RU" altLang="zh-TW" sz="1800" dirty="0">
              <a:ea typeface="新細明體" pitchFamily="18" charset="-120"/>
            </a:endParaRPr>
          </a:p>
          <a:p>
            <a:pPr algn="l"/>
            <a:endParaRPr lang="en-US" altLang="zh-TW" sz="1800" dirty="0">
              <a:ea typeface="新細明體" pitchFamily="18" charset="-120"/>
            </a:endParaRPr>
          </a:p>
          <a:p>
            <a:r>
              <a:rPr lang="ru-RU" altLang="zh-TW" sz="1800" dirty="0"/>
              <a:t>Канонерский остров, д. 3, корп. 1, лит. «В»</a:t>
            </a:r>
          </a:p>
          <a:p>
            <a:r>
              <a:rPr lang="ru-RU" altLang="zh-TW" sz="1800" dirty="0"/>
              <a:t>Санкт-Петербург, Россия, 198184</a:t>
            </a:r>
            <a:endParaRPr lang="en-US" altLang="zh-CN" sz="1800" dirty="0">
              <a:ea typeface="宋体" pitchFamily="2" charset="-122"/>
            </a:endParaRPr>
          </a:p>
          <a:p>
            <a:endParaRPr lang="ru-RU" altLang="zh-TW" sz="1800" dirty="0" smtClean="0"/>
          </a:p>
          <a:p>
            <a:r>
              <a:rPr lang="ru-RU" altLang="zh-TW" sz="1800" dirty="0" smtClean="0"/>
              <a:t>Тел</a:t>
            </a:r>
            <a:r>
              <a:rPr lang="en-US" altLang="zh-TW" sz="1800" dirty="0">
                <a:ea typeface="新細明體" pitchFamily="18" charset="-120"/>
              </a:rPr>
              <a:t>. +7 (812) 320-83-60</a:t>
            </a:r>
            <a:endParaRPr lang="ru-RU" altLang="zh-TW" sz="1800" dirty="0"/>
          </a:p>
          <a:p>
            <a:r>
              <a:rPr lang="ru-RU" altLang="zh-TW" sz="1800" dirty="0"/>
              <a:t>Факс</a:t>
            </a:r>
            <a:r>
              <a:rPr lang="en-US" altLang="zh-TW" sz="1800" dirty="0">
                <a:ea typeface="新細明體" pitchFamily="18" charset="-120"/>
              </a:rPr>
              <a:t> +7 (812) 320-83-59</a:t>
            </a:r>
          </a:p>
          <a:p>
            <a:endParaRPr lang="en-US" altLang="zh-TW" sz="1800" dirty="0">
              <a:ea typeface="新細明體" pitchFamily="18" charset="-120"/>
            </a:endParaRPr>
          </a:p>
          <a:p>
            <a:r>
              <a:rPr lang="en-US" altLang="zh-CN" sz="1800" dirty="0" smtClean="0">
                <a:ea typeface="宋体" pitchFamily="2" charset="-122"/>
              </a:rPr>
              <a:t>http://ingredienty-razvitie.ru</a:t>
            </a:r>
            <a:endParaRPr lang="ru-RU" altLang="zh-CN" sz="1800" dirty="0" smtClean="0">
              <a:ea typeface="宋体" pitchFamily="2" charset="-122"/>
            </a:endParaRPr>
          </a:p>
          <a:p>
            <a:r>
              <a:rPr lang="en-US" altLang="zh-CN" sz="1800" dirty="0" smtClean="0"/>
              <a:t>http://</a:t>
            </a:r>
            <a:r>
              <a:rPr lang="ru-RU" altLang="zh-CN" sz="1800" dirty="0" smtClean="0"/>
              <a:t>ингредиенты-</a:t>
            </a:r>
            <a:r>
              <a:rPr lang="ru-RU" altLang="zh-CN" sz="1800" dirty="0" err="1" smtClean="0"/>
              <a:t>развитие.рф</a:t>
            </a:r>
            <a:endParaRPr lang="ru-RU" altLang="zh-CN" sz="1800" dirty="0" smtClean="0"/>
          </a:p>
          <a:p>
            <a:endParaRPr lang="ru-RU" altLang="zh-CN" sz="1800" dirty="0"/>
          </a:p>
          <a:p>
            <a:r>
              <a:rPr lang="en-US" altLang="zh-CN" sz="1800" dirty="0">
                <a:ea typeface="宋体" pitchFamily="2" charset="-122"/>
              </a:rPr>
              <a:t>E-mail</a:t>
            </a:r>
            <a:r>
              <a:rPr lang="ru-RU" altLang="zh-CN" sz="1800" dirty="0"/>
              <a:t>: </a:t>
            </a:r>
            <a:r>
              <a:rPr lang="en-US" altLang="zh-CN" sz="1800" dirty="0" err="1">
                <a:ea typeface="宋体" pitchFamily="2" charset="-122"/>
              </a:rPr>
              <a:t>info@viadi</a:t>
            </a:r>
            <a:r>
              <a:rPr lang="ru-RU" altLang="zh-CN" sz="1800" dirty="0"/>
              <a:t>.</a:t>
            </a:r>
            <a:r>
              <a:rPr lang="en-US" altLang="zh-CN" sz="1800" dirty="0" err="1">
                <a:ea typeface="宋体" pitchFamily="2" charset="-122"/>
              </a:rPr>
              <a:t>ru</a:t>
            </a:r>
            <a:endParaRPr lang="en-US" altLang="zh-CN" sz="1800" dirty="0">
              <a:ea typeface="宋体" pitchFamily="2" charset="-12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Наши контакты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Объект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10540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Компания начала свою работу в 1998 году: выпуск первой партии собственного продукта и начало поставок</a:t>
            </a:r>
          </a:p>
          <a:p>
            <a:pPr eaLnBrk="1" hangingPunct="1"/>
            <a:endParaRPr lang="ru-RU" sz="1200" dirty="0" smtClean="0"/>
          </a:p>
          <a:p>
            <a:pPr eaLnBrk="1" hangingPunct="1"/>
            <a:r>
              <a:rPr lang="ru-RU" sz="2000" dirty="0" smtClean="0"/>
              <a:t>Сфера деятельности: производство и продажа широкого спектра ингредиентов для различных пищевых </a:t>
            </a:r>
            <a:r>
              <a:rPr lang="ru-RU" sz="2000" dirty="0" smtClean="0"/>
              <a:t>производств, кормовой сферы и промышленного применения</a:t>
            </a:r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pic>
        <p:nvPicPr>
          <p:cNvPr id="5122" name="Picture 19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1905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3" descr="1300219824tIa8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648200"/>
            <a:ext cx="2628900" cy="1762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1302859138_konditerskie0izdeli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2819400" cy="187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cap="none" smtClean="0"/>
              <a:t>О КОМПАНИИ</a:t>
            </a:r>
          </a:p>
        </p:txBody>
      </p:sp>
      <p:pic>
        <p:nvPicPr>
          <p:cNvPr id="5127" name="Picture 17" descr="abababab04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24384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1" descr="bankoboe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24384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hlebopec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4289"/>
            <a:ext cx="4495800" cy="281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Без ГМ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7620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Продукт</a:t>
            </a:r>
          </a:p>
        </p:txBody>
      </p:sp>
      <p:sp>
        <p:nvSpPr>
          <p:cNvPr id="6149" name="Объект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4876800"/>
          </a:xfrm>
        </p:spPr>
        <p:txBody>
          <a:bodyPr/>
          <a:lstStyle/>
          <a:p>
            <a:pPr>
              <a:buClrTx/>
            </a:pPr>
            <a:r>
              <a:rPr lang="ru-RU" sz="1800" u="sng" dirty="0" smtClean="0">
                <a:solidFill>
                  <a:srgbClr val="0000FF"/>
                </a:solidFill>
              </a:rPr>
              <a:t>Продукты собственного производства:</a:t>
            </a:r>
            <a:r>
              <a:rPr lang="ru-RU" sz="1800" dirty="0" smtClean="0"/>
              <a:t> соевый текстурированный</a:t>
            </a:r>
            <a:endParaRPr lang="en-US" sz="1800" dirty="0" smtClean="0"/>
          </a:p>
          <a:p>
            <a:pPr>
              <a:buClrTx/>
              <a:buFontTx/>
              <a:buNone/>
            </a:pPr>
            <a:r>
              <a:rPr lang="en-US" sz="1800" dirty="0" smtClean="0"/>
              <a:t>     </a:t>
            </a:r>
            <a:r>
              <a:rPr lang="ru-RU" sz="1800" dirty="0" smtClean="0"/>
              <a:t>белок </a:t>
            </a:r>
            <a:r>
              <a:rPr lang="ru-RU" sz="1800" b="1" dirty="0" smtClean="0">
                <a:solidFill>
                  <a:srgbClr val="0000FF"/>
                </a:solidFill>
              </a:rPr>
              <a:t>«</a:t>
            </a:r>
            <a:r>
              <a:rPr lang="ru-RU" sz="1800" b="1" dirty="0" err="1" smtClean="0">
                <a:solidFill>
                  <a:srgbClr val="0000FF"/>
                </a:solidFill>
              </a:rPr>
              <a:t>Опттема</a:t>
            </a:r>
            <a:r>
              <a:rPr lang="ru-RU" sz="1800" b="1" dirty="0" smtClean="0">
                <a:solidFill>
                  <a:srgbClr val="0000FF"/>
                </a:solidFill>
              </a:rPr>
              <a:t>»</a:t>
            </a:r>
            <a:r>
              <a:rPr lang="ru-RU" sz="1800" dirty="0"/>
              <a:t>,</a:t>
            </a:r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r>
              <a:rPr lang="ru-RU" sz="1800" dirty="0" smtClean="0"/>
              <a:t>смесь соевая белковая </a:t>
            </a:r>
            <a:r>
              <a:rPr lang="ru-RU" sz="1800" b="1" dirty="0" smtClean="0">
                <a:solidFill>
                  <a:srgbClr val="0000FF"/>
                </a:solidFill>
              </a:rPr>
              <a:t>«</a:t>
            </a:r>
            <a:r>
              <a:rPr lang="ru-RU" sz="1800" b="1" dirty="0" err="1" smtClean="0">
                <a:solidFill>
                  <a:srgbClr val="0000FF"/>
                </a:solidFill>
              </a:rPr>
              <a:t>Эмульгофикс</a:t>
            </a:r>
            <a:r>
              <a:rPr lang="ru-RU" sz="1800" b="1" dirty="0">
                <a:solidFill>
                  <a:srgbClr val="0000FF"/>
                </a:solidFill>
              </a:rPr>
              <a:t>»</a:t>
            </a:r>
            <a:r>
              <a:rPr lang="ru-RU" sz="1800" dirty="0"/>
              <a:t>.</a:t>
            </a:r>
          </a:p>
          <a:p>
            <a:pPr>
              <a:buClrTx/>
            </a:pPr>
            <a:endParaRPr lang="ru-RU" sz="1000" dirty="0" smtClean="0"/>
          </a:p>
          <a:p>
            <a:pPr>
              <a:buClrTx/>
            </a:pPr>
            <a:r>
              <a:rPr lang="ru-RU" sz="1800" dirty="0"/>
              <a:t>Поставляемые продукты:</a:t>
            </a:r>
          </a:p>
          <a:p>
            <a:pPr marL="0" indent="0">
              <a:buClrTx/>
              <a:buNone/>
            </a:pPr>
            <a:r>
              <a:rPr lang="ru-RU" sz="1600" dirty="0" smtClean="0"/>
              <a:t>- соевые </a:t>
            </a:r>
            <a:r>
              <a:rPr lang="ru-RU" sz="1600" dirty="0" err="1"/>
              <a:t>изоляты</a:t>
            </a:r>
            <a:r>
              <a:rPr lang="ru-RU" sz="1600" dirty="0"/>
              <a:t>,</a:t>
            </a:r>
          </a:p>
          <a:p>
            <a:pPr marL="0" indent="0">
              <a:buClrTx/>
              <a:buNone/>
            </a:pPr>
            <a:r>
              <a:rPr lang="ru-RU" sz="1600" dirty="0" smtClean="0"/>
              <a:t>- соевая </a:t>
            </a:r>
            <a:r>
              <a:rPr lang="ru-RU" sz="1600" dirty="0"/>
              <a:t>мука,</a:t>
            </a:r>
          </a:p>
          <a:p>
            <a:pPr marL="0" indent="0">
              <a:buClrTx/>
              <a:buNone/>
            </a:pPr>
            <a:r>
              <a:rPr lang="ru-RU" sz="1600" dirty="0" smtClean="0"/>
              <a:t>- текстурированная </a:t>
            </a:r>
            <a:r>
              <a:rPr lang="ru-RU" sz="1600" dirty="0"/>
              <a:t>соевая </a:t>
            </a:r>
            <a:r>
              <a:rPr lang="ru-RU" sz="1600" dirty="0" smtClean="0"/>
              <a:t>мука,</a:t>
            </a:r>
          </a:p>
          <a:p>
            <a:pPr marL="0" indent="0">
              <a:buClrTx/>
              <a:buNone/>
            </a:pPr>
            <a:r>
              <a:rPr lang="ru-RU" sz="1600" dirty="0" smtClean="0"/>
              <a:t>- текстурированный </a:t>
            </a:r>
            <a:r>
              <a:rPr lang="ru-RU" sz="1600" dirty="0"/>
              <a:t>концентрат соевого </a:t>
            </a:r>
            <a:r>
              <a:rPr lang="ru-RU" sz="1600" dirty="0" smtClean="0"/>
              <a:t>белка,</a:t>
            </a:r>
          </a:p>
          <a:p>
            <a:pPr marL="0" indent="0">
              <a:buClrTx/>
              <a:buNone/>
            </a:pPr>
            <a:r>
              <a:rPr lang="ru-RU" sz="1600" dirty="0" smtClean="0"/>
              <a:t>- белки </a:t>
            </a:r>
            <a:r>
              <a:rPr lang="ru-RU" sz="1600" dirty="0"/>
              <a:t>животного </a:t>
            </a:r>
            <a:r>
              <a:rPr lang="ru-RU" sz="1600" dirty="0"/>
              <a:t>происхождения (в т</a:t>
            </a:r>
            <a:r>
              <a:rPr lang="ru-RU" sz="1600" dirty="0" smtClean="0"/>
              <a:t>. ч</a:t>
            </a:r>
            <a:r>
              <a:rPr lang="ru-RU" sz="1600" dirty="0"/>
              <a:t>. белки свиной </a:t>
            </a:r>
            <a:r>
              <a:rPr lang="ru-RU" sz="1600" dirty="0" smtClean="0"/>
              <a:t>крови),</a:t>
            </a:r>
          </a:p>
          <a:p>
            <a:pPr marL="0" indent="0">
              <a:buClrTx/>
              <a:buNone/>
            </a:pPr>
            <a:r>
              <a:rPr lang="ru-RU" sz="1600" dirty="0" smtClean="0"/>
              <a:t>- пшеничная клетчатка,</a:t>
            </a:r>
          </a:p>
          <a:p>
            <a:pPr marL="0" indent="0">
              <a:buClrTx/>
              <a:buNone/>
            </a:pPr>
            <a:r>
              <a:rPr lang="ru-RU" sz="1600" dirty="0" smtClean="0"/>
              <a:t>- пшеничная клейковина,</a:t>
            </a:r>
          </a:p>
          <a:p>
            <a:pPr marL="0" indent="0">
              <a:buClrTx/>
              <a:buNone/>
            </a:pPr>
            <a:r>
              <a:rPr lang="ru-RU" sz="1600" dirty="0" smtClean="0"/>
              <a:t>- картофельные хлопья,</a:t>
            </a:r>
          </a:p>
          <a:p>
            <a:pPr marL="0" indent="0">
              <a:buClrTx/>
              <a:buNone/>
            </a:pPr>
            <a:r>
              <a:rPr lang="ru-RU" sz="1600" dirty="0" smtClean="0"/>
              <a:t>- функциональные смеси и др.</a:t>
            </a:r>
          </a:p>
          <a:p>
            <a:pPr marL="0" indent="0">
              <a:buClrTx/>
              <a:buNone/>
            </a:pPr>
            <a:endParaRPr lang="ru-RU" sz="1000" dirty="0" smtClean="0"/>
          </a:p>
          <a:p>
            <a:pPr>
              <a:buClrTx/>
            </a:pPr>
            <a:r>
              <a:rPr lang="ru-RU" sz="1800" dirty="0" smtClean="0"/>
              <a:t>Поставляемая </a:t>
            </a:r>
            <a:r>
              <a:rPr lang="ru-RU" sz="1800" dirty="0" smtClean="0"/>
              <a:t>продукция имеет все необходимые сертификаты, 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</a:t>
            </a:r>
            <a:r>
              <a:rPr lang="ru-RU" sz="1800" b="1" u="sng" dirty="0" smtClean="0"/>
              <a:t>сертификат анализа на отсутствие ГМО.</a:t>
            </a:r>
          </a:p>
          <a:p>
            <a:pPr>
              <a:buClrTx/>
            </a:pPr>
            <a:endParaRPr lang="ru-RU" sz="1000" b="1" u="sng" dirty="0" smtClean="0"/>
          </a:p>
          <a:p>
            <a:pPr>
              <a:buClrTx/>
            </a:pPr>
            <a:r>
              <a:rPr lang="ru-RU" sz="1800" dirty="0" smtClean="0"/>
              <a:t>Осуществляем поставки продукции по всей России, а также в страны ближнего зарубежья: Украина, Белоруссия, Казахстан, Молдавия, Польша, Венгрия.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Без ГМ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7620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cap="all" dirty="0" smtClean="0"/>
              <a:t>Продукт</a:t>
            </a:r>
          </a:p>
        </p:txBody>
      </p:sp>
      <p:sp>
        <p:nvSpPr>
          <p:cNvPr id="7173" name="Объект 2"/>
          <p:cNvSpPr>
            <a:spLocks noGrp="1"/>
          </p:cNvSpPr>
          <p:nvPr>
            <p:ph idx="4294967295"/>
          </p:nvPr>
        </p:nvSpPr>
        <p:spPr>
          <a:xfrm>
            <a:off x="152400" y="762000"/>
            <a:ext cx="8534400" cy="44926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 smtClean="0"/>
              <a:t>Основные продукты:</a:t>
            </a:r>
          </a:p>
          <a:p>
            <a:pPr>
              <a:buFontTx/>
              <a:buNone/>
            </a:pPr>
            <a:endParaRPr lang="ru-RU" sz="1000" b="1" dirty="0" smtClean="0"/>
          </a:p>
          <a:p>
            <a:r>
              <a:rPr lang="ru-RU" sz="1800" b="1" i="1" u="sng" dirty="0" smtClean="0">
                <a:solidFill>
                  <a:srgbClr val="0000FF"/>
                </a:solidFill>
              </a:rPr>
              <a:t>Белок соевый текстурированный «</a:t>
            </a:r>
            <a:r>
              <a:rPr lang="ru-RU" sz="1800" b="1" i="1" u="sng" dirty="0" err="1" smtClean="0">
                <a:solidFill>
                  <a:srgbClr val="0000FF"/>
                </a:solidFill>
              </a:rPr>
              <a:t>Опттема</a:t>
            </a:r>
            <a:r>
              <a:rPr lang="ru-RU" sz="1800" b="1" i="1" dirty="0" smtClean="0">
                <a:solidFill>
                  <a:srgbClr val="0000FF"/>
                </a:solidFill>
              </a:rPr>
              <a:t>»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dirty="0" smtClean="0"/>
              <a:t>– </a:t>
            </a:r>
            <a:r>
              <a:rPr lang="ru-RU" sz="1800" dirty="0" smtClean="0"/>
              <a:t>продукт экструзии соевого сырья, имеющий пористую структуру, позволяет связать и удерживать большее количество влаги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pPr>
              <a:buFontTx/>
              <a:buNone/>
            </a:pPr>
            <a:r>
              <a:rPr lang="ru-RU" sz="1800" dirty="0" smtClean="0"/>
              <a:t>Воссоздает текстуру наиболее ценных пищевых продуктов – мяса, рыбы, </a:t>
            </a:r>
            <a:r>
              <a:rPr lang="ru-RU" sz="1800" dirty="0" smtClean="0"/>
              <a:t>грибов; </a:t>
            </a:r>
            <a:r>
              <a:rPr lang="ru-RU" sz="1800" dirty="0" smtClean="0"/>
              <a:t>может использоваться в качестве продовольственного сырья для частичной замены </a:t>
            </a:r>
            <a:r>
              <a:rPr lang="ru-RU" sz="1800" dirty="0" smtClean="0"/>
              <a:t>мясного сырья </a:t>
            </a:r>
            <a:r>
              <a:rPr lang="ru-RU" sz="1800" dirty="0" smtClean="0"/>
              <a:t>(от 15 до 40%)</a:t>
            </a:r>
            <a:r>
              <a:rPr lang="ru-RU" sz="1800" dirty="0" smtClean="0"/>
              <a:t>, </a:t>
            </a:r>
            <a:r>
              <a:rPr lang="ru-RU" sz="1800" dirty="0" smtClean="0"/>
              <a:t>а также в качестве самостоятельного блюда. Заменяет сырье как высокого качества (мясо высшего и первого сорта), так и низкого (мясная </a:t>
            </a:r>
            <a:r>
              <a:rPr lang="ru-RU" sz="1800" dirty="0" err="1" smtClean="0"/>
              <a:t>обрезь</a:t>
            </a:r>
            <a:r>
              <a:rPr lang="ru-RU" sz="1800" dirty="0" smtClean="0"/>
              <a:t>, жир, внутренности</a:t>
            </a:r>
            <a:r>
              <a:rPr lang="ru-RU" sz="1800" dirty="0" smtClean="0"/>
              <a:t>).</a:t>
            </a:r>
          </a:p>
        </p:txBody>
      </p:sp>
      <p:pic>
        <p:nvPicPr>
          <p:cNvPr id="7174" name="Picture 6" descr="\\Hikka\work\Отдел маркетинга\Фото продуктов_Дима\ЖЫПЕГИ\Опттема S-300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659845" cy="243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4495800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</a:pPr>
            <a:r>
              <a:rPr lang="ru-RU" sz="1800" dirty="0">
                <a:latin typeface="+mn-lt"/>
              </a:rPr>
              <a:t>Использование «</a:t>
            </a:r>
            <a:r>
              <a:rPr lang="ru-RU" sz="1800" dirty="0" err="1">
                <a:latin typeface="+mn-lt"/>
              </a:rPr>
              <a:t>Опттемы</a:t>
            </a:r>
            <a:r>
              <a:rPr lang="ru-RU" sz="1800" dirty="0">
                <a:latin typeface="+mn-lt"/>
              </a:rPr>
              <a:t>» повышает питательную и биологическую ценность конечного продукта и в то же время позволяет сократить расходы, т.к. снижает себестоимость продукта.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Без ГМ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7620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cap="all" dirty="0" smtClean="0"/>
              <a:t>Продукт</a:t>
            </a:r>
          </a:p>
        </p:txBody>
      </p:sp>
      <p:sp>
        <p:nvSpPr>
          <p:cNvPr id="8197" name="Объект 2"/>
          <p:cNvSpPr>
            <a:spLocks noGrp="1"/>
          </p:cNvSpPr>
          <p:nvPr>
            <p:ph idx="4294967295"/>
          </p:nvPr>
        </p:nvSpPr>
        <p:spPr>
          <a:xfrm>
            <a:off x="317499" y="1181101"/>
            <a:ext cx="8153400" cy="1485899"/>
          </a:xfrm>
        </p:spPr>
        <p:txBody>
          <a:bodyPr/>
          <a:lstStyle/>
          <a:p>
            <a:r>
              <a:rPr lang="ru-RU" sz="2000" b="1" i="1" u="sng" dirty="0" smtClean="0">
                <a:solidFill>
                  <a:srgbClr val="0000FF"/>
                </a:solidFill>
              </a:rPr>
              <a:t>Смесь соевая белковая «</a:t>
            </a:r>
            <a:r>
              <a:rPr lang="ru-RU" sz="2000" b="1" i="1" u="sng" dirty="0" err="1" smtClean="0">
                <a:solidFill>
                  <a:srgbClr val="0000FF"/>
                </a:solidFill>
              </a:rPr>
              <a:t>Эмульгофикс</a:t>
            </a:r>
            <a:r>
              <a:rPr lang="ru-RU" sz="2000" b="1" i="1" dirty="0" smtClean="0">
                <a:solidFill>
                  <a:srgbClr val="0000FF"/>
                </a:solidFill>
              </a:rPr>
              <a:t>»</a:t>
            </a:r>
            <a:r>
              <a:rPr lang="ru-RU" sz="2000" dirty="0"/>
              <a:t> </a:t>
            </a:r>
            <a:r>
              <a:rPr lang="ru-RU" sz="2000" dirty="0" smtClean="0"/>
              <a:t>– </a:t>
            </a:r>
            <a:r>
              <a:rPr lang="ru-RU" sz="2000" dirty="0" smtClean="0"/>
              <a:t>уплотнитель текстуры на основе белков растительного происхождения, его использование позволяет повысить плотность и улучшить текстурные показатели </a:t>
            </a:r>
            <a:r>
              <a:rPr lang="ru-RU" sz="2000" dirty="0" smtClean="0"/>
              <a:t>конечных продуктов.</a:t>
            </a:r>
          </a:p>
          <a:p>
            <a:pPr marL="609600" indent="-609600"/>
            <a:endParaRPr lang="ru-RU" sz="2000" dirty="0" smtClean="0"/>
          </a:p>
        </p:txBody>
      </p:sp>
      <p:pic>
        <p:nvPicPr>
          <p:cNvPr id="8198" name="Picture 6" descr="C:\Documents and Settings\andreeva\Рабочий стол\Эмульгофикс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683">
            <a:off x="231588" y="3607262"/>
            <a:ext cx="3830305" cy="267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7600" y="2931855"/>
            <a:ext cx="525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Используется при производстве как </a:t>
            </a:r>
            <a:r>
              <a:rPr lang="ru-RU" sz="2000" dirty="0" err="1" smtClean="0"/>
              <a:t>эмульгированных</a:t>
            </a:r>
            <a:r>
              <a:rPr lang="ru-RU" sz="2000" dirty="0" smtClean="0"/>
              <a:t>, так и грубоизмельченных мясных продуктов: колбас (вареной, варено-копченой, </a:t>
            </a:r>
            <a:r>
              <a:rPr lang="ru-RU" sz="2000" dirty="0" err="1" smtClean="0"/>
              <a:t>полукопченой</a:t>
            </a:r>
            <a:r>
              <a:rPr lang="ru-RU" sz="2000" dirty="0" smtClean="0"/>
              <a:t> и др.), консервов с измельченным мясом, полуфабрикатов (пельмени, фрикадельки, котлеты, блинчики с мясом) и др.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Без ГМ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7620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cap="all" dirty="0" smtClean="0"/>
              <a:t>Продукт</a:t>
            </a:r>
          </a:p>
        </p:txBody>
      </p:sp>
      <p:sp>
        <p:nvSpPr>
          <p:cNvPr id="9221" name="Объект 2"/>
          <p:cNvSpPr>
            <a:spLocks noGrp="1"/>
          </p:cNvSpPr>
          <p:nvPr>
            <p:ph idx="4294967295"/>
          </p:nvPr>
        </p:nvSpPr>
        <p:spPr>
          <a:xfrm>
            <a:off x="152400" y="1066800"/>
            <a:ext cx="8610600" cy="2133600"/>
          </a:xfrm>
        </p:spPr>
        <p:txBody>
          <a:bodyPr/>
          <a:lstStyle/>
          <a:p>
            <a:pPr marL="609600" indent="-609600"/>
            <a:r>
              <a:rPr lang="ru-RU" sz="2000" b="1" i="1" u="sng" dirty="0" smtClean="0">
                <a:solidFill>
                  <a:srgbClr val="0000FF"/>
                </a:solidFill>
              </a:rPr>
              <a:t>Клетчатка пшеничная «</a:t>
            </a:r>
            <a:r>
              <a:rPr lang="ru-RU" sz="2000" b="1" i="1" u="sng" dirty="0" err="1" smtClean="0">
                <a:solidFill>
                  <a:srgbClr val="0000FF"/>
                </a:solidFill>
              </a:rPr>
              <a:t>Alba-Fibre</a:t>
            </a:r>
            <a:r>
              <a:rPr lang="ru-RU" sz="2000" b="1" i="1" dirty="0" smtClean="0">
                <a:solidFill>
                  <a:srgbClr val="0000FF"/>
                </a:solidFill>
              </a:rPr>
              <a:t>»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/>
              <a:t>– натуральные растительные волокна, производящиеся из вегетативной части зерновых культур. Обладает высокой влагосвязывающей и </a:t>
            </a:r>
            <a:r>
              <a:rPr lang="ru-RU" sz="2000" dirty="0" err="1" smtClean="0"/>
              <a:t>жиросвязывающей</a:t>
            </a:r>
            <a:r>
              <a:rPr lang="ru-RU" sz="2000" dirty="0" smtClean="0"/>
              <a:t> способностью, инертна к любым рецептурным ингредиентам, термостабильна и </a:t>
            </a:r>
            <a:r>
              <a:rPr lang="ru-RU" sz="2000" dirty="0" err="1" smtClean="0"/>
              <a:t>холодорезистентна</a:t>
            </a:r>
            <a:r>
              <a:rPr lang="ru-RU" sz="2000" dirty="0" smtClean="0"/>
              <a:t>,  снижает калорийность продуктов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9222" name="Picture 6" descr="\\Hikka\work\Отдел маркетинга\Фото продуктов_Дима\ЖЫПЕГИ\Клетчатка пшенич.AF W-75R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686">
            <a:off x="4881149" y="3687563"/>
            <a:ext cx="3889184" cy="258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276600"/>
            <a:ext cx="5410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>
              <a:buFontTx/>
              <a:buNone/>
            </a:pPr>
            <a:r>
              <a:rPr lang="ru-RU" sz="2000" dirty="0" smtClean="0">
                <a:latin typeface="+mn-lt"/>
              </a:rPr>
              <a:t>         Используется </a:t>
            </a:r>
            <a:r>
              <a:rPr lang="ru-RU" sz="2000" dirty="0">
                <a:latin typeface="+mn-lt"/>
              </a:rPr>
              <a:t>при </a:t>
            </a:r>
            <a:r>
              <a:rPr lang="ru-RU" sz="2000" dirty="0" smtClean="0">
                <a:latin typeface="+mn-lt"/>
              </a:rPr>
              <a:t>производстве колбас</a:t>
            </a:r>
            <a:r>
              <a:rPr lang="ru-RU" sz="2000" dirty="0">
                <a:latin typeface="+mn-lt"/>
              </a:rPr>
              <a:t>, фарша, мясных </a:t>
            </a:r>
            <a:r>
              <a:rPr lang="ru-RU" sz="2000" dirty="0" smtClean="0">
                <a:latin typeface="+mn-lt"/>
              </a:rPr>
              <a:t>консервов, паштетов</a:t>
            </a:r>
            <a:r>
              <a:rPr lang="ru-RU" sz="2000" dirty="0">
                <a:latin typeface="+mn-lt"/>
              </a:rPr>
              <a:t>, кондитерских </a:t>
            </a:r>
            <a:r>
              <a:rPr lang="ru-RU" sz="2000" dirty="0" smtClean="0">
                <a:latin typeface="+mn-lt"/>
              </a:rPr>
              <a:t>и хлебобулочных </a:t>
            </a:r>
            <a:r>
              <a:rPr lang="ru-RU" sz="2000" dirty="0">
                <a:latin typeface="+mn-lt"/>
              </a:rPr>
              <a:t>изделий, </a:t>
            </a:r>
            <a:r>
              <a:rPr lang="ru-RU" sz="2000" dirty="0" smtClean="0">
                <a:latin typeface="+mn-lt"/>
              </a:rPr>
              <a:t>напитков, соусов</a:t>
            </a:r>
            <a:r>
              <a:rPr lang="ru-RU" sz="2000" dirty="0">
                <a:latin typeface="+mn-lt"/>
              </a:rPr>
              <a:t>, молочных </a:t>
            </a:r>
            <a:r>
              <a:rPr lang="ru-RU" sz="2000" dirty="0" smtClean="0">
                <a:latin typeface="+mn-lt"/>
              </a:rPr>
              <a:t>продуктов (йогуртов</a:t>
            </a:r>
            <a:r>
              <a:rPr lang="ru-RU" sz="2000" dirty="0">
                <a:latin typeface="+mn-lt"/>
              </a:rPr>
              <a:t>, творожных </a:t>
            </a:r>
            <a:r>
              <a:rPr lang="ru-RU" sz="2000" dirty="0" smtClean="0">
                <a:latin typeface="+mn-lt"/>
              </a:rPr>
              <a:t>десертов, глазированных </a:t>
            </a:r>
            <a:r>
              <a:rPr lang="ru-RU" sz="2000" dirty="0">
                <a:latin typeface="+mn-lt"/>
              </a:rPr>
              <a:t>сырков, </a:t>
            </a:r>
            <a:r>
              <a:rPr lang="ru-RU" sz="2000" dirty="0" smtClean="0">
                <a:latin typeface="+mn-lt"/>
              </a:rPr>
              <a:t>плавленых, свежих </a:t>
            </a:r>
            <a:r>
              <a:rPr lang="ru-RU" sz="2000" dirty="0">
                <a:latin typeface="+mn-lt"/>
              </a:rPr>
              <a:t>и имитационных сыров), </a:t>
            </a:r>
            <a:r>
              <a:rPr lang="ru-RU" sz="2000" dirty="0" smtClean="0">
                <a:latin typeface="+mn-lt"/>
              </a:rPr>
              <a:t>а также </a:t>
            </a:r>
            <a:r>
              <a:rPr lang="ru-RU" sz="2000" dirty="0">
                <a:latin typeface="+mn-lt"/>
              </a:rPr>
              <a:t>при разработке </a:t>
            </a:r>
            <a:r>
              <a:rPr lang="ru-RU" sz="2000" dirty="0" smtClean="0">
                <a:latin typeface="+mn-lt"/>
              </a:rPr>
              <a:t>продуктов для </a:t>
            </a:r>
            <a:r>
              <a:rPr lang="ru-RU" sz="2000" dirty="0">
                <a:latin typeface="+mn-lt"/>
              </a:rPr>
              <a:t>диетического и </a:t>
            </a:r>
            <a:r>
              <a:rPr lang="ru-RU" sz="2000" dirty="0" smtClean="0">
                <a:latin typeface="+mn-lt"/>
              </a:rPr>
              <a:t>здорового питания</a:t>
            </a:r>
            <a:r>
              <a:rPr lang="ru-RU" sz="2000" dirty="0"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Без ГМ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762000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cap="all" dirty="0" smtClean="0"/>
              <a:t>Продукт</a:t>
            </a:r>
          </a:p>
        </p:txBody>
      </p:sp>
      <p:pic>
        <p:nvPicPr>
          <p:cNvPr id="10246" name="Picture 6" descr="\\Hikka\work\Отдел маркетинга\Фото продуктов_Дима\ЖЫПЕГИ\Глютен пшенич.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011">
            <a:off x="305944" y="1065178"/>
            <a:ext cx="3821418" cy="2539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1508" y="1501676"/>
            <a:ext cx="5103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00FF"/>
                </a:solidFill>
              </a:rPr>
              <a:t>Глютен</a:t>
            </a:r>
            <a:r>
              <a:rPr lang="ru-RU" sz="2400" b="1" i="1" dirty="0" smtClean="0">
                <a:solidFill>
                  <a:srgbClr val="0000FF"/>
                </a:solidFill>
              </a:rPr>
              <a:t> пшеничный сухой (пшеничная клейковина) </a:t>
            </a:r>
            <a:r>
              <a:rPr lang="ru-RU" sz="2400" dirty="0" smtClean="0"/>
              <a:t>– </a:t>
            </a:r>
            <a:r>
              <a:rPr lang="ru-RU" sz="2400" dirty="0" err="1" smtClean="0"/>
              <a:t>водонерастворимый</a:t>
            </a:r>
            <a:r>
              <a:rPr lang="ru-RU" sz="2400" dirty="0" smtClean="0"/>
              <a:t> белок растительного происхождения, в процессе гидратации набухает и образует волокна.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4200942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 smtClean="0"/>
              <a:t>Функциональные свойства </a:t>
            </a:r>
            <a:r>
              <a:rPr lang="ru-RU" sz="2000" dirty="0" err="1" smtClean="0"/>
              <a:t>глютена</a:t>
            </a:r>
            <a:r>
              <a:rPr lang="ru-RU" sz="2000" dirty="0" smtClean="0"/>
              <a:t> заключаются в высокой (180-200%) абсорбционной способности, образовании стабильной упруго-эластичной структуры и </a:t>
            </a:r>
            <a:r>
              <a:rPr lang="ru-RU" sz="2000" dirty="0" err="1" smtClean="0"/>
              <a:t>термоустойчивости</a:t>
            </a:r>
            <a:r>
              <a:rPr lang="ru-RU" sz="2000" dirty="0" smtClean="0"/>
              <a:t> при 85°С.</a:t>
            </a:r>
          </a:p>
          <a:p>
            <a:pPr algn="l"/>
            <a:endParaRPr lang="ru-RU" sz="2400" dirty="0" smtClean="0"/>
          </a:p>
          <a:p>
            <a:pPr algn="ctr"/>
            <a:r>
              <a:rPr lang="ru-RU" sz="2400" dirty="0" smtClean="0"/>
              <a:t>Высокое качество </a:t>
            </a:r>
            <a:r>
              <a:rPr lang="ru-RU" sz="2400" dirty="0" err="1" smtClean="0"/>
              <a:t>глютена</a:t>
            </a:r>
            <a:r>
              <a:rPr lang="ru-RU" sz="2400" dirty="0" smtClean="0"/>
              <a:t> – гарантия стабильного качества продукта.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Documents and Settings\andreeva\Мои документы\САЙТ\Фото на сайт\Фото ОКК\Изображение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349">
            <a:off x="5920722" y="2984135"/>
            <a:ext cx="2611453" cy="3481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304800" y="982771"/>
            <a:ext cx="8686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000" dirty="0" smtClean="0"/>
              <a:t>Компания </a:t>
            </a:r>
            <a:r>
              <a:rPr lang="ru-RU" sz="2000" dirty="0"/>
              <a:t>имеет </a:t>
            </a:r>
            <a:r>
              <a:rPr lang="ru-RU" sz="2000" b="1" dirty="0">
                <a:solidFill>
                  <a:srgbClr val="0000FF"/>
                </a:solidFill>
              </a:rPr>
              <a:t>собственное производственное </a:t>
            </a:r>
            <a:r>
              <a:rPr lang="ru-RU" sz="2000" dirty="0"/>
              <a:t>и </a:t>
            </a:r>
            <a:r>
              <a:rPr lang="ru-RU" sz="2000" dirty="0" smtClean="0"/>
              <a:t>складское помещение </a:t>
            </a:r>
            <a:r>
              <a:rPr lang="ru-RU" sz="2000" dirty="0"/>
              <a:t>общей площадью более </a:t>
            </a:r>
            <a:r>
              <a:rPr lang="ru-RU" sz="2000" b="1" dirty="0">
                <a:solidFill>
                  <a:srgbClr val="0000FF"/>
                </a:solidFill>
              </a:rPr>
              <a:t>3 </a:t>
            </a:r>
            <a:r>
              <a:rPr lang="en-US" sz="2000" b="1" dirty="0">
                <a:solidFill>
                  <a:srgbClr val="0000FF"/>
                </a:solidFill>
              </a:rPr>
              <a:t>5</a:t>
            </a:r>
            <a:r>
              <a:rPr lang="ru-RU" sz="2000" b="1" dirty="0">
                <a:solidFill>
                  <a:srgbClr val="0000FF"/>
                </a:solidFill>
              </a:rPr>
              <a:t>00 м² </a:t>
            </a:r>
            <a:r>
              <a:rPr lang="ru-RU" sz="2000" dirty="0"/>
              <a:t>в Санкт-Петербурге. </a:t>
            </a:r>
          </a:p>
          <a:p>
            <a:pPr algn="l">
              <a:buFontTx/>
              <a:buChar char="•"/>
            </a:pPr>
            <a:endParaRPr lang="ru-RU" sz="20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dirty="0" smtClean="0"/>
              <a:t>Производство </a:t>
            </a:r>
            <a:r>
              <a:rPr lang="ru-RU" sz="2000" dirty="0"/>
              <a:t>оснащено новым швейцарским </a:t>
            </a:r>
            <a:r>
              <a:rPr lang="ru-RU" sz="2000" b="1" dirty="0">
                <a:solidFill>
                  <a:srgbClr val="0000FF"/>
                </a:solidFill>
              </a:rPr>
              <a:t>оборудованием </a:t>
            </a:r>
            <a:r>
              <a:rPr lang="en-US" sz="2000" b="1" dirty="0" err="1" smtClean="0">
                <a:solidFill>
                  <a:srgbClr val="0000FF"/>
                </a:solidFill>
              </a:rPr>
              <a:t>Bühler</a:t>
            </a:r>
            <a:r>
              <a:rPr lang="ru-RU" sz="2000" b="1" dirty="0">
                <a:solidFill>
                  <a:srgbClr val="0000FF"/>
                </a:solidFill>
              </a:rPr>
              <a:t> </a:t>
            </a:r>
            <a:r>
              <a:rPr lang="ru-RU" sz="2000" dirty="0" smtClean="0"/>
              <a:t>и </a:t>
            </a:r>
            <a:r>
              <a:rPr lang="ru-RU" sz="2000" dirty="0"/>
              <a:t>американским </a:t>
            </a:r>
            <a:r>
              <a:rPr lang="en-US" sz="2000" b="1" dirty="0">
                <a:solidFill>
                  <a:srgbClr val="0000FF"/>
                </a:solidFill>
              </a:rPr>
              <a:t>Wenger</a:t>
            </a:r>
            <a:r>
              <a:rPr lang="ru-RU" sz="2000" dirty="0"/>
              <a:t>, работает 24 часа в сутки. </a:t>
            </a:r>
            <a:r>
              <a:rPr lang="ru-RU" sz="2000" dirty="0" smtClean="0"/>
              <a:t>Обслуживается профессиональным </a:t>
            </a:r>
            <a:r>
              <a:rPr lang="ru-RU" sz="2000" dirty="0"/>
              <a:t>коллективом в составе 23 человек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Производство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416300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000" dirty="0" smtClean="0"/>
              <a:t>ОКК на базе собственной лаборатории </a:t>
            </a:r>
            <a:r>
              <a:rPr lang="ru-RU" sz="2000" b="1" dirty="0" smtClean="0">
                <a:solidFill>
                  <a:srgbClr val="0000FF"/>
                </a:solidFill>
              </a:rPr>
              <a:t>строго контролирует </a:t>
            </a:r>
            <a:r>
              <a:rPr lang="ru-RU" sz="2000" dirty="0" smtClean="0"/>
              <a:t>соблюдение всех стандартов и требований к производимой продукции, обеспечивая ее </a:t>
            </a:r>
            <a:r>
              <a:rPr lang="ru-RU" sz="2000" b="1" dirty="0" smtClean="0">
                <a:solidFill>
                  <a:srgbClr val="0000FF"/>
                </a:solidFill>
              </a:rPr>
              <a:t>неизменно высокое качество.</a:t>
            </a:r>
          </a:p>
          <a:p>
            <a:pPr algn="l"/>
            <a:endParaRPr lang="ru-RU" sz="20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000" dirty="0" smtClean="0"/>
              <a:t>Наша компания </a:t>
            </a:r>
            <a:r>
              <a:rPr lang="ru-RU" sz="2000" b="1" dirty="0" smtClean="0">
                <a:solidFill>
                  <a:srgbClr val="0000FF"/>
                </a:solidFill>
              </a:rPr>
              <a:t>производит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/>
              <a:t>около </a:t>
            </a:r>
            <a:r>
              <a:rPr lang="ru-RU" sz="2000" b="1" dirty="0" smtClean="0">
                <a:solidFill>
                  <a:srgbClr val="0000FF"/>
                </a:solidFill>
              </a:rPr>
              <a:t>10 000 тонн</a:t>
            </a:r>
            <a:r>
              <a:rPr lang="ru-RU" sz="2000" dirty="0" smtClean="0"/>
              <a:t> соевого текстурата в год!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1" descr="7 Разгрузка маш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412331"/>
            <a:ext cx="3984625" cy="29884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Производство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6350" y="609600"/>
            <a:ext cx="3346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/>
              <a:t>Административное здание</a:t>
            </a:r>
          </a:p>
          <a:p>
            <a:pPr eaLnBrk="1" hangingPunct="1"/>
            <a:r>
              <a:rPr lang="ru-RU" sz="1600" b="1"/>
              <a:t>ООО «Ингредиенты. Развитие»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791075" y="1066800"/>
            <a:ext cx="4129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/>
              <a:t>Производственно-складской комплекс</a:t>
            </a:r>
          </a:p>
          <a:p>
            <a:pPr eaLnBrk="1" hangingPunct="1"/>
            <a:r>
              <a:rPr lang="ru-RU" sz="1600" b="1"/>
              <a:t>ООО «Ингредиенты. Развитие»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427413" y="6415088"/>
            <a:ext cx="2297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800"/>
              <a:t>Отгрузка продукции</a:t>
            </a:r>
          </a:p>
        </p:txBody>
      </p:sp>
      <p:pic>
        <p:nvPicPr>
          <p:cNvPr id="12297" name="Picture 9" descr="\\Hikka\work\Отдел маркетинга\Фото территории_июнь 2013\БЦ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90626"/>
            <a:ext cx="4043355" cy="2695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\\Hikka\work\Отдел маркетинга\Фото территории_июнь 2013\DSC075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47825"/>
            <a:ext cx="4043363" cy="2695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844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新細明體</vt:lpstr>
      <vt:lpstr>宋体</vt:lpstr>
      <vt:lpstr>Оформление по умолчанию</vt:lpstr>
      <vt:lpstr>ООО «Ингредиенты. Развитие»</vt:lpstr>
      <vt:lpstr>О КОМПАНИИ</vt:lpstr>
      <vt:lpstr>Продукт</vt:lpstr>
      <vt:lpstr>Продукт</vt:lpstr>
      <vt:lpstr>Продукт</vt:lpstr>
      <vt:lpstr>Продукт</vt:lpstr>
      <vt:lpstr>Продукт</vt:lpstr>
      <vt:lpstr>Производство</vt:lpstr>
      <vt:lpstr>Производство</vt:lpstr>
      <vt:lpstr>НАШИ ПОСТАВЩИКИ</vt:lpstr>
      <vt:lpstr>НАШИ ПОСТАВЩИКИ</vt:lpstr>
      <vt:lpstr>Наши преимущества</vt:lpstr>
      <vt:lpstr>Наши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DmitriyA</dc:creator>
  <cp:lastModifiedBy>Андреева</cp:lastModifiedBy>
  <cp:revision>91</cp:revision>
  <cp:lastPrinted>1601-01-01T00:00:00Z</cp:lastPrinted>
  <dcterms:created xsi:type="dcterms:W3CDTF">1601-01-01T00:00:00Z</dcterms:created>
  <dcterms:modified xsi:type="dcterms:W3CDTF">2013-07-19T07:51:06Z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